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63" r:id="rId5"/>
    <p:sldId id="264" r:id="rId6"/>
    <p:sldId id="274" r:id="rId7"/>
    <p:sldId id="260" r:id="rId8"/>
    <p:sldId id="261" r:id="rId9"/>
    <p:sldId id="262" r:id="rId10"/>
    <p:sldId id="266" r:id="rId11"/>
    <p:sldId id="267" r:id="rId12"/>
    <p:sldId id="273" r:id="rId13"/>
    <p:sldId id="271" r:id="rId14"/>
    <p:sldId id="272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989FA4-1EE9-BE80-6853-2BF88135FAA1}" v="174" dt="2024-11-25T23:41:26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tmp>
</file>

<file path=ppt/media/image12.tmp>
</file>

<file path=ppt/media/image2.jpg>
</file>

<file path=ppt/media/image3.tmp>
</file>

<file path=ppt/media/image4.tmp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87819-1DF6-4DA5-8B3D-718CE713923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0155ED-45AB-402D-9187-F127D86B1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32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99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84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37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2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18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5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0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1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3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3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69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m.wikipedia.org/wiki/Babe_Ruth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marinedatascience.co/software/index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ai.blog/2020/02/ubuntu-aws-rolling-kernel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medium.com/skyhub-labs/spike-investigativo-aws-lambda-f0830c9e92f6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egomariano.com/react/" TargetMode="Externa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commons.wikimedia.org/wiki/File:JavaScript-logo.png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432465-790D-4932-8561-FA94122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743D005D-3B7A-1465-CE68-A74E0044A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AE6FB-5068-460B-B242-FA94B15DF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6869613-60E9-449B-BA19-3DE083E71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166623" cy="6857999"/>
          </a:xfrm>
          <a:custGeom>
            <a:avLst/>
            <a:gdLst>
              <a:gd name="connsiteX0" fmla="*/ 2830856 w 8166623"/>
              <a:gd name="connsiteY0" fmla="*/ 564555 h 6857999"/>
              <a:gd name="connsiteX1" fmla="*/ 2434191 w 8166623"/>
              <a:gd name="connsiteY1" fmla="*/ 431154 h 6857999"/>
              <a:gd name="connsiteX2" fmla="*/ 2066449 w 8166623"/>
              <a:gd name="connsiteY2" fmla="*/ 114326 h 6857999"/>
              <a:gd name="connsiteX3" fmla="*/ 1933058 w 8166623"/>
              <a:gd name="connsiteY3" fmla="*/ 0 h 6857999"/>
              <a:gd name="connsiteX4" fmla="*/ 3321969 w 8166623"/>
              <a:gd name="connsiteY4" fmla="*/ 0 h 6857999"/>
              <a:gd name="connsiteX5" fmla="*/ 3326689 w 8166623"/>
              <a:gd name="connsiteY5" fmla="*/ 30950 h 6857999"/>
              <a:gd name="connsiteX6" fmla="*/ 3161411 w 8166623"/>
              <a:gd name="connsiteY6" fmla="*/ 397803 h 6857999"/>
              <a:gd name="connsiteX7" fmla="*/ 2830856 w 8166623"/>
              <a:gd name="connsiteY7" fmla="*/ 564555 h 6857999"/>
              <a:gd name="connsiteX8" fmla="*/ 7278031 w 8166623"/>
              <a:gd name="connsiteY8" fmla="*/ 923967 h 6857999"/>
              <a:gd name="connsiteX9" fmla="*/ 6948731 w 8166623"/>
              <a:gd name="connsiteY9" fmla="*/ 757294 h 6857999"/>
              <a:gd name="connsiteX10" fmla="*/ 6751151 w 8166623"/>
              <a:gd name="connsiteY10" fmla="*/ 390612 h 6857999"/>
              <a:gd name="connsiteX11" fmla="*/ 6882870 w 8166623"/>
              <a:gd name="connsiteY11" fmla="*/ 57264 h 6857999"/>
              <a:gd name="connsiteX12" fmla="*/ 6919402 w 8166623"/>
              <a:gd name="connsiteY12" fmla="*/ 20284 h 6857999"/>
              <a:gd name="connsiteX13" fmla="*/ 6939440 w 8166623"/>
              <a:gd name="connsiteY13" fmla="*/ 0 h 6857999"/>
              <a:gd name="connsiteX14" fmla="*/ 8166623 w 8166623"/>
              <a:gd name="connsiteY14" fmla="*/ 0 h 6857999"/>
              <a:gd name="connsiteX15" fmla="*/ 8166623 w 8166623"/>
              <a:gd name="connsiteY15" fmla="*/ 310035 h 6857999"/>
              <a:gd name="connsiteX16" fmla="*/ 8146049 w 8166623"/>
              <a:gd name="connsiteY16" fmla="*/ 326026 h 6857999"/>
              <a:gd name="connsiteX17" fmla="*/ 8002494 w 8166623"/>
              <a:gd name="connsiteY17" fmla="*/ 457281 h 6857999"/>
              <a:gd name="connsiteX18" fmla="*/ 7640263 w 8166623"/>
              <a:gd name="connsiteY18" fmla="*/ 790628 h 6857999"/>
              <a:gd name="connsiteX19" fmla="*/ 7278031 w 8166623"/>
              <a:gd name="connsiteY19" fmla="*/ 923967 h 6857999"/>
              <a:gd name="connsiteX20" fmla="*/ 1807497 w 8166623"/>
              <a:gd name="connsiteY20" fmla="*/ 2629588 h 6857999"/>
              <a:gd name="connsiteX21" fmla="*/ 648083 w 8166623"/>
              <a:gd name="connsiteY21" fmla="*/ 2544757 h 6857999"/>
              <a:gd name="connsiteX22" fmla="*/ 54627 w 8166623"/>
              <a:gd name="connsiteY22" fmla="*/ 2246303 h 6857999"/>
              <a:gd name="connsiteX23" fmla="*/ 21657 w 8166623"/>
              <a:gd name="connsiteY23" fmla="*/ 1881526 h 6857999"/>
              <a:gd name="connsiteX24" fmla="*/ 219477 w 8166623"/>
              <a:gd name="connsiteY24" fmla="*/ 1516748 h 6857999"/>
              <a:gd name="connsiteX25" fmla="*/ 497658 w 8166623"/>
              <a:gd name="connsiteY25" fmla="*/ 1470116 h 6857999"/>
              <a:gd name="connsiteX26" fmla="*/ 615114 w 8166623"/>
              <a:gd name="connsiteY26" fmla="*/ 1483587 h 6857999"/>
              <a:gd name="connsiteX27" fmla="*/ 1274506 w 8166623"/>
              <a:gd name="connsiteY27" fmla="*/ 1549910 h 6857999"/>
              <a:gd name="connsiteX28" fmla="*/ 1571235 w 8166623"/>
              <a:gd name="connsiteY28" fmla="*/ 1583072 h 6857999"/>
              <a:gd name="connsiteX29" fmla="*/ 1802022 w 8166623"/>
              <a:gd name="connsiteY29" fmla="*/ 1616233 h 6857999"/>
              <a:gd name="connsiteX30" fmla="*/ 2164690 w 8166623"/>
              <a:gd name="connsiteY30" fmla="*/ 1881526 h 6857999"/>
              <a:gd name="connsiteX31" fmla="*/ 2164690 w 8166623"/>
              <a:gd name="connsiteY31" fmla="*/ 2279464 h 6857999"/>
              <a:gd name="connsiteX32" fmla="*/ 1966872 w 8166623"/>
              <a:gd name="connsiteY32" fmla="*/ 2611080 h 6857999"/>
              <a:gd name="connsiteX33" fmla="*/ 1807497 w 8166623"/>
              <a:gd name="connsiteY33" fmla="*/ 2629588 h 6857999"/>
              <a:gd name="connsiteX34" fmla="*/ 8166623 w 8166623"/>
              <a:gd name="connsiteY34" fmla="*/ 2856916 h 6857999"/>
              <a:gd name="connsiteX35" fmla="*/ 8067145 w 8166623"/>
              <a:gd name="connsiteY35" fmla="*/ 2851664 h 6857999"/>
              <a:gd name="connsiteX36" fmla="*/ 7932531 w 8166623"/>
              <a:gd name="connsiteY36" fmla="*/ 2816516 h 6857999"/>
              <a:gd name="connsiteX37" fmla="*/ 8097971 w 8166623"/>
              <a:gd name="connsiteY37" fmla="*/ 1814904 h 6857999"/>
              <a:gd name="connsiteX38" fmla="*/ 8165181 w 8166623"/>
              <a:gd name="connsiteY38" fmla="*/ 1802385 h 6857999"/>
              <a:gd name="connsiteX39" fmla="*/ 8166623 w 8166623"/>
              <a:gd name="connsiteY39" fmla="*/ 1802055 h 6857999"/>
              <a:gd name="connsiteX40" fmla="*/ 8166623 w 8166623"/>
              <a:gd name="connsiteY40" fmla="*/ 5155168 h 6857999"/>
              <a:gd name="connsiteX41" fmla="*/ 8159191 w 8166623"/>
              <a:gd name="connsiteY41" fmla="*/ 5153872 h 6857999"/>
              <a:gd name="connsiteX42" fmla="*/ 8100130 w 8166623"/>
              <a:gd name="connsiteY42" fmla="*/ 5142464 h 6857999"/>
              <a:gd name="connsiteX43" fmla="*/ 7835808 w 8166623"/>
              <a:gd name="connsiteY43" fmla="*/ 4944165 h 6857999"/>
              <a:gd name="connsiteX44" fmla="*/ 7769727 w 8166623"/>
              <a:gd name="connsiteY44" fmla="*/ 4646717 h 6857999"/>
              <a:gd name="connsiteX45" fmla="*/ 7802767 w 8166623"/>
              <a:gd name="connsiteY45" fmla="*/ 4382319 h 6857999"/>
              <a:gd name="connsiteX46" fmla="*/ 8001009 w 8166623"/>
              <a:gd name="connsiteY46" fmla="*/ 4150969 h 6857999"/>
              <a:gd name="connsiteX47" fmla="*/ 8138655 w 8166623"/>
              <a:gd name="connsiteY47" fmla="*/ 4125989 h 6857999"/>
              <a:gd name="connsiteX48" fmla="*/ 8166623 w 8166623"/>
              <a:gd name="connsiteY48" fmla="*/ 4124835 h 6857999"/>
              <a:gd name="connsiteX49" fmla="*/ 545053 w 8166623"/>
              <a:gd name="connsiteY49" fmla="*/ 5362323 h 6857999"/>
              <a:gd name="connsiteX50" fmla="*/ 285416 w 8166623"/>
              <a:gd name="connsiteY50" fmla="*/ 5315542 h 6857999"/>
              <a:gd name="connsiteX51" fmla="*/ 120566 w 8166623"/>
              <a:gd name="connsiteY51" fmla="*/ 5215739 h 6857999"/>
              <a:gd name="connsiteX52" fmla="*/ 54627 w 8166623"/>
              <a:gd name="connsiteY52" fmla="*/ 5016136 h 6857999"/>
              <a:gd name="connsiteX53" fmla="*/ 21657 w 8166623"/>
              <a:gd name="connsiteY53" fmla="*/ 4916334 h 6857999"/>
              <a:gd name="connsiteX54" fmla="*/ 54627 w 8166623"/>
              <a:gd name="connsiteY54" fmla="*/ 4650196 h 6857999"/>
              <a:gd name="connsiteX55" fmla="*/ 252445 w 8166623"/>
              <a:gd name="connsiteY55" fmla="*/ 4417326 h 6857999"/>
              <a:gd name="connsiteX56" fmla="*/ 615113 w 8166623"/>
              <a:gd name="connsiteY56" fmla="*/ 4317524 h 6857999"/>
              <a:gd name="connsiteX57" fmla="*/ 977781 w 8166623"/>
              <a:gd name="connsiteY57" fmla="*/ 4284257 h 6857999"/>
              <a:gd name="connsiteX58" fmla="*/ 1472326 w 8166623"/>
              <a:gd name="connsiteY58" fmla="*/ 4184456 h 6857999"/>
              <a:gd name="connsiteX59" fmla="*/ 1723721 w 8166623"/>
              <a:gd name="connsiteY59" fmla="*/ 4130395 h 6857999"/>
              <a:gd name="connsiteX60" fmla="*/ 1900932 w 8166623"/>
              <a:gd name="connsiteY60" fmla="*/ 4151187 h 6857999"/>
              <a:gd name="connsiteX61" fmla="*/ 2164690 w 8166623"/>
              <a:gd name="connsiteY61" fmla="*/ 4550394 h 6857999"/>
              <a:gd name="connsiteX62" fmla="*/ 2131721 w 8166623"/>
              <a:gd name="connsiteY62" fmla="*/ 4883067 h 6857999"/>
              <a:gd name="connsiteX63" fmla="*/ 1999841 w 8166623"/>
              <a:gd name="connsiteY63" fmla="*/ 5049403 h 6857999"/>
              <a:gd name="connsiteX64" fmla="*/ 1736083 w 8166623"/>
              <a:gd name="connsiteY64" fmla="*/ 5182472 h 6857999"/>
              <a:gd name="connsiteX65" fmla="*/ 681053 w 8166623"/>
              <a:gd name="connsiteY65" fmla="*/ 5348808 h 6857999"/>
              <a:gd name="connsiteX66" fmla="*/ 545053 w 8166623"/>
              <a:gd name="connsiteY66" fmla="*/ 5362323 h 6857999"/>
              <a:gd name="connsiteX67" fmla="*/ 3242209 w 8166623"/>
              <a:gd name="connsiteY67" fmla="*/ 6857999 h 6857999"/>
              <a:gd name="connsiteX68" fmla="*/ 1777378 w 8166623"/>
              <a:gd name="connsiteY68" fmla="*/ 6857999 h 6857999"/>
              <a:gd name="connsiteX69" fmla="*/ 1852720 w 8166623"/>
              <a:gd name="connsiteY69" fmla="*/ 6796452 h 6857999"/>
              <a:gd name="connsiteX70" fmla="*/ 2396927 w 8166623"/>
              <a:gd name="connsiteY70" fmla="*/ 6361661 h 6857999"/>
              <a:gd name="connsiteX71" fmla="*/ 2727648 w 8166623"/>
              <a:gd name="connsiteY71" fmla="*/ 6194910 h 6857999"/>
              <a:gd name="connsiteX72" fmla="*/ 2926081 w 8166623"/>
              <a:gd name="connsiteY72" fmla="*/ 6228260 h 6857999"/>
              <a:gd name="connsiteX73" fmla="*/ 3091442 w 8166623"/>
              <a:gd name="connsiteY73" fmla="*/ 6328311 h 6857999"/>
              <a:gd name="connsiteX74" fmla="*/ 3157586 w 8166623"/>
              <a:gd name="connsiteY74" fmla="*/ 6428362 h 6857999"/>
              <a:gd name="connsiteX75" fmla="*/ 3289876 w 8166623"/>
              <a:gd name="connsiteY75" fmla="*/ 6661814 h 6857999"/>
              <a:gd name="connsiteX76" fmla="*/ 3265071 w 8166623"/>
              <a:gd name="connsiteY76" fmla="*/ 6811889 h 6857999"/>
              <a:gd name="connsiteX77" fmla="*/ 8166524 w 8166623"/>
              <a:gd name="connsiteY77" fmla="*/ 6857999 h 6857999"/>
              <a:gd name="connsiteX78" fmla="*/ 6706615 w 8166623"/>
              <a:gd name="connsiteY78" fmla="*/ 6857999 h 6857999"/>
              <a:gd name="connsiteX79" fmla="*/ 6698252 w 8166623"/>
              <a:gd name="connsiteY79" fmla="*/ 6835468 h 6857999"/>
              <a:gd name="connsiteX80" fmla="*/ 6685903 w 8166623"/>
              <a:gd name="connsiteY80" fmla="*/ 6735667 h 6857999"/>
              <a:gd name="connsiteX81" fmla="*/ 6850554 w 8166623"/>
              <a:gd name="connsiteY81" fmla="*/ 6336459 h 6857999"/>
              <a:gd name="connsiteX82" fmla="*/ 7146925 w 8166623"/>
              <a:gd name="connsiteY82" fmla="*/ 6170122 h 6857999"/>
              <a:gd name="connsiteX83" fmla="*/ 7509156 w 8166623"/>
              <a:gd name="connsiteY83" fmla="*/ 6303191 h 6857999"/>
              <a:gd name="connsiteX84" fmla="*/ 8036037 w 8166623"/>
              <a:gd name="connsiteY84" fmla="*/ 673566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8166623" h="6857999">
                <a:moveTo>
                  <a:pt x="2830856" y="564555"/>
                </a:moveTo>
                <a:cubicBezTo>
                  <a:pt x="2731690" y="564555"/>
                  <a:pt x="2599468" y="531204"/>
                  <a:pt x="2434191" y="431154"/>
                </a:cubicBezTo>
                <a:cubicBezTo>
                  <a:pt x="2434191" y="431154"/>
                  <a:pt x="2260651" y="281078"/>
                  <a:pt x="2066449" y="114326"/>
                </a:cubicBezTo>
                <a:lnTo>
                  <a:pt x="1933058" y="0"/>
                </a:lnTo>
                <a:lnTo>
                  <a:pt x="3321969" y="0"/>
                </a:lnTo>
                <a:lnTo>
                  <a:pt x="3326689" y="30950"/>
                </a:lnTo>
                <a:cubicBezTo>
                  <a:pt x="3326689" y="131001"/>
                  <a:pt x="3260577" y="264402"/>
                  <a:pt x="3161411" y="397803"/>
                </a:cubicBezTo>
                <a:cubicBezTo>
                  <a:pt x="3062245" y="531204"/>
                  <a:pt x="2930023" y="564555"/>
                  <a:pt x="2830856" y="564555"/>
                </a:cubicBezTo>
                <a:close/>
                <a:moveTo>
                  <a:pt x="7278031" y="923967"/>
                </a:moveTo>
                <a:cubicBezTo>
                  <a:pt x="7179242" y="923967"/>
                  <a:pt x="7080451" y="857297"/>
                  <a:pt x="6948731" y="757294"/>
                </a:cubicBezTo>
                <a:cubicBezTo>
                  <a:pt x="6817010" y="623954"/>
                  <a:pt x="6751151" y="490615"/>
                  <a:pt x="6751151" y="390612"/>
                </a:cubicBezTo>
                <a:cubicBezTo>
                  <a:pt x="6751151" y="290607"/>
                  <a:pt x="6784080" y="190603"/>
                  <a:pt x="6882870" y="57264"/>
                </a:cubicBezTo>
                <a:cubicBezTo>
                  <a:pt x="6899335" y="40597"/>
                  <a:pt x="6909627" y="30180"/>
                  <a:pt x="6919402" y="20284"/>
                </a:cubicBezTo>
                <a:lnTo>
                  <a:pt x="6939440" y="0"/>
                </a:lnTo>
                <a:lnTo>
                  <a:pt x="8166623" y="0"/>
                </a:lnTo>
                <a:lnTo>
                  <a:pt x="8166623" y="310035"/>
                </a:lnTo>
                <a:lnTo>
                  <a:pt x="8146049" y="326026"/>
                </a:lnTo>
                <a:cubicBezTo>
                  <a:pt x="8088936" y="369777"/>
                  <a:pt x="8101285" y="357277"/>
                  <a:pt x="8002494" y="457281"/>
                </a:cubicBezTo>
                <a:cubicBezTo>
                  <a:pt x="7771983" y="690624"/>
                  <a:pt x="7771983" y="657289"/>
                  <a:pt x="7640263" y="790628"/>
                </a:cubicBezTo>
                <a:cubicBezTo>
                  <a:pt x="7508543" y="890632"/>
                  <a:pt x="7409752" y="923967"/>
                  <a:pt x="7278031" y="923967"/>
                </a:cubicBezTo>
                <a:close/>
                <a:moveTo>
                  <a:pt x="1807497" y="2629588"/>
                </a:moveTo>
                <a:cubicBezTo>
                  <a:pt x="1471811" y="2632324"/>
                  <a:pt x="755234" y="2544757"/>
                  <a:pt x="648083" y="2544757"/>
                </a:cubicBezTo>
                <a:cubicBezTo>
                  <a:pt x="318385" y="2511595"/>
                  <a:pt x="120567" y="2445273"/>
                  <a:pt x="54627" y="2246303"/>
                </a:cubicBezTo>
                <a:cubicBezTo>
                  <a:pt x="-11313" y="2146819"/>
                  <a:pt x="-11313" y="2014172"/>
                  <a:pt x="21657" y="1881526"/>
                </a:cubicBezTo>
                <a:cubicBezTo>
                  <a:pt x="21657" y="1715718"/>
                  <a:pt x="87597" y="1583072"/>
                  <a:pt x="219477" y="1516748"/>
                </a:cubicBezTo>
                <a:cubicBezTo>
                  <a:pt x="293657" y="1491877"/>
                  <a:pt x="386384" y="1467006"/>
                  <a:pt x="497658" y="1470116"/>
                </a:cubicBezTo>
                <a:cubicBezTo>
                  <a:pt x="534749" y="1471151"/>
                  <a:pt x="573900" y="1475296"/>
                  <a:pt x="615114" y="1483587"/>
                </a:cubicBezTo>
                <a:cubicBezTo>
                  <a:pt x="615114" y="1483587"/>
                  <a:pt x="1208569" y="1549910"/>
                  <a:pt x="1274506" y="1549910"/>
                </a:cubicBezTo>
                <a:cubicBezTo>
                  <a:pt x="1373416" y="1549910"/>
                  <a:pt x="1538264" y="1583072"/>
                  <a:pt x="1571235" y="1583072"/>
                </a:cubicBezTo>
                <a:cubicBezTo>
                  <a:pt x="1802022" y="1616233"/>
                  <a:pt x="1802022" y="1616233"/>
                  <a:pt x="1802022" y="1616233"/>
                </a:cubicBezTo>
                <a:cubicBezTo>
                  <a:pt x="1999841" y="1682557"/>
                  <a:pt x="2098750" y="1782041"/>
                  <a:pt x="2164690" y="1881526"/>
                </a:cubicBezTo>
                <a:cubicBezTo>
                  <a:pt x="2197659" y="1981010"/>
                  <a:pt x="2197659" y="2113656"/>
                  <a:pt x="2164690" y="2279464"/>
                </a:cubicBezTo>
                <a:cubicBezTo>
                  <a:pt x="2131720" y="2445273"/>
                  <a:pt x="2065780" y="2577919"/>
                  <a:pt x="1966872" y="2611080"/>
                </a:cubicBezTo>
                <a:cubicBezTo>
                  <a:pt x="1942144" y="2623516"/>
                  <a:pt x="1884963" y="2628956"/>
                  <a:pt x="1807497" y="2629588"/>
                </a:cubicBezTo>
                <a:close/>
                <a:moveTo>
                  <a:pt x="8166623" y="2856916"/>
                </a:moveTo>
                <a:lnTo>
                  <a:pt x="8067145" y="2851664"/>
                </a:lnTo>
                <a:cubicBezTo>
                  <a:pt x="8018870" y="2844686"/>
                  <a:pt x="7973891" y="2833209"/>
                  <a:pt x="7932531" y="2816516"/>
                </a:cubicBezTo>
                <a:cubicBezTo>
                  <a:pt x="7700914" y="2582806"/>
                  <a:pt x="7634738" y="1948453"/>
                  <a:pt x="8097971" y="1814904"/>
                </a:cubicBezTo>
                <a:cubicBezTo>
                  <a:pt x="8122787" y="1810731"/>
                  <a:pt x="8145018" y="1806558"/>
                  <a:pt x="8165181" y="1802385"/>
                </a:cubicBezTo>
                <a:lnTo>
                  <a:pt x="8166623" y="1802055"/>
                </a:lnTo>
                <a:close/>
                <a:moveTo>
                  <a:pt x="8166623" y="5155168"/>
                </a:moveTo>
                <a:lnTo>
                  <a:pt x="8159191" y="5153872"/>
                </a:lnTo>
                <a:cubicBezTo>
                  <a:pt x="8144495" y="5151179"/>
                  <a:pt x="8125942" y="5147628"/>
                  <a:pt x="8100130" y="5142464"/>
                </a:cubicBezTo>
                <a:cubicBezTo>
                  <a:pt x="7967969" y="5109414"/>
                  <a:pt x="7901888" y="5043314"/>
                  <a:pt x="7835808" y="4944165"/>
                </a:cubicBezTo>
                <a:cubicBezTo>
                  <a:pt x="7802767" y="4845016"/>
                  <a:pt x="7769727" y="4745867"/>
                  <a:pt x="7769727" y="4646717"/>
                </a:cubicBezTo>
                <a:cubicBezTo>
                  <a:pt x="7769727" y="4547568"/>
                  <a:pt x="7769727" y="4481468"/>
                  <a:pt x="7802767" y="4382319"/>
                </a:cubicBezTo>
                <a:cubicBezTo>
                  <a:pt x="7835808" y="4283169"/>
                  <a:pt x="7901888" y="4184020"/>
                  <a:pt x="8001009" y="4150969"/>
                </a:cubicBezTo>
                <a:cubicBezTo>
                  <a:pt x="8038179" y="4138576"/>
                  <a:pt x="8084642" y="4130830"/>
                  <a:pt x="8138655" y="4125989"/>
                </a:cubicBezTo>
                <a:lnTo>
                  <a:pt x="8166623" y="4124835"/>
                </a:lnTo>
                <a:close/>
                <a:moveTo>
                  <a:pt x="545053" y="5362323"/>
                </a:moveTo>
                <a:cubicBezTo>
                  <a:pt x="421416" y="5365442"/>
                  <a:pt x="334870" y="5340491"/>
                  <a:pt x="285416" y="5315542"/>
                </a:cubicBezTo>
                <a:cubicBezTo>
                  <a:pt x="219476" y="5282274"/>
                  <a:pt x="153537" y="5249007"/>
                  <a:pt x="120566" y="5215739"/>
                </a:cubicBezTo>
                <a:cubicBezTo>
                  <a:pt x="87596" y="5149205"/>
                  <a:pt x="87596" y="5082671"/>
                  <a:pt x="54627" y="5016136"/>
                </a:cubicBezTo>
                <a:cubicBezTo>
                  <a:pt x="54627" y="4982869"/>
                  <a:pt x="21657" y="4949601"/>
                  <a:pt x="21657" y="4916334"/>
                </a:cubicBezTo>
                <a:cubicBezTo>
                  <a:pt x="-11313" y="4816532"/>
                  <a:pt x="-11313" y="4716731"/>
                  <a:pt x="54627" y="4650196"/>
                </a:cubicBezTo>
                <a:cubicBezTo>
                  <a:pt x="87596" y="4550394"/>
                  <a:pt x="153537" y="4483861"/>
                  <a:pt x="252445" y="4417326"/>
                </a:cubicBezTo>
                <a:cubicBezTo>
                  <a:pt x="351355" y="4350791"/>
                  <a:pt x="483234" y="4317524"/>
                  <a:pt x="615113" y="4317524"/>
                </a:cubicBezTo>
                <a:cubicBezTo>
                  <a:pt x="977781" y="4284257"/>
                  <a:pt x="977781" y="4284257"/>
                  <a:pt x="977781" y="4284257"/>
                </a:cubicBezTo>
                <a:cubicBezTo>
                  <a:pt x="1472326" y="4184456"/>
                  <a:pt x="1472326" y="4184456"/>
                  <a:pt x="1472326" y="4184456"/>
                </a:cubicBezTo>
                <a:cubicBezTo>
                  <a:pt x="1571234" y="4151187"/>
                  <a:pt x="1653659" y="4134554"/>
                  <a:pt x="1723721" y="4130395"/>
                </a:cubicBezTo>
                <a:cubicBezTo>
                  <a:pt x="1793780" y="4126237"/>
                  <a:pt x="1851478" y="4134554"/>
                  <a:pt x="1900932" y="4151187"/>
                </a:cubicBezTo>
                <a:cubicBezTo>
                  <a:pt x="2032811" y="4217722"/>
                  <a:pt x="2164690" y="4350791"/>
                  <a:pt x="2164690" y="4550394"/>
                </a:cubicBezTo>
                <a:cubicBezTo>
                  <a:pt x="2197660" y="4716731"/>
                  <a:pt x="2131721" y="4816532"/>
                  <a:pt x="2131721" y="4883067"/>
                </a:cubicBezTo>
                <a:cubicBezTo>
                  <a:pt x="2098750" y="4949601"/>
                  <a:pt x="2065781" y="4982869"/>
                  <a:pt x="1999841" y="5049403"/>
                </a:cubicBezTo>
                <a:cubicBezTo>
                  <a:pt x="1933902" y="5082671"/>
                  <a:pt x="1867962" y="5115938"/>
                  <a:pt x="1736083" y="5182472"/>
                </a:cubicBezTo>
                <a:cubicBezTo>
                  <a:pt x="1604204" y="5215739"/>
                  <a:pt x="681053" y="5348808"/>
                  <a:pt x="681053" y="5348808"/>
                </a:cubicBezTo>
                <a:cubicBezTo>
                  <a:pt x="631598" y="5357125"/>
                  <a:pt x="586265" y="5361283"/>
                  <a:pt x="545053" y="5362323"/>
                </a:cubicBezTo>
                <a:close/>
                <a:moveTo>
                  <a:pt x="3242209" y="6857999"/>
                </a:moveTo>
                <a:lnTo>
                  <a:pt x="1777378" y="6857999"/>
                </a:lnTo>
                <a:lnTo>
                  <a:pt x="1852720" y="6796452"/>
                </a:lnTo>
                <a:cubicBezTo>
                  <a:pt x="2099793" y="6596155"/>
                  <a:pt x="2396927" y="6361661"/>
                  <a:pt x="2396927" y="6361661"/>
                </a:cubicBezTo>
                <a:cubicBezTo>
                  <a:pt x="2529214" y="6261610"/>
                  <a:pt x="2661504" y="6194910"/>
                  <a:pt x="2727648" y="6194910"/>
                </a:cubicBezTo>
                <a:cubicBezTo>
                  <a:pt x="2826864" y="6194910"/>
                  <a:pt x="2893009" y="6194910"/>
                  <a:pt x="2926081" y="6228260"/>
                </a:cubicBezTo>
                <a:cubicBezTo>
                  <a:pt x="2992225" y="6261610"/>
                  <a:pt x="3025298" y="6294960"/>
                  <a:pt x="3091442" y="6328311"/>
                </a:cubicBezTo>
                <a:cubicBezTo>
                  <a:pt x="3124515" y="6395011"/>
                  <a:pt x="3157586" y="6428362"/>
                  <a:pt x="3157586" y="6428362"/>
                </a:cubicBezTo>
                <a:cubicBezTo>
                  <a:pt x="3223731" y="6495062"/>
                  <a:pt x="3256803" y="6595113"/>
                  <a:pt x="3289876" y="6661814"/>
                </a:cubicBezTo>
                <a:cubicBezTo>
                  <a:pt x="3289876" y="6711839"/>
                  <a:pt x="3281607" y="6761864"/>
                  <a:pt x="3265071" y="6811889"/>
                </a:cubicBezTo>
                <a:close/>
                <a:moveTo>
                  <a:pt x="8166524" y="6857999"/>
                </a:moveTo>
                <a:lnTo>
                  <a:pt x="6706615" y="6857999"/>
                </a:lnTo>
                <a:lnTo>
                  <a:pt x="6698252" y="6835468"/>
                </a:lnTo>
                <a:cubicBezTo>
                  <a:pt x="6690019" y="6802201"/>
                  <a:pt x="6685903" y="6768934"/>
                  <a:pt x="6685903" y="6735667"/>
                </a:cubicBezTo>
                <a:cubicBezTo>
                  <a:pt x="6652974" y="6602597"/>
                  <a:pt x="6718833" y="6469527"/>
                  <a:pt x="6850554" y="6336459"/>
                </a:cubicBezTo>
                <a:cubicBezTo>
                  <a:pt x="6949344" y="6236657"/>
                  <a:pt x="7048135" y="6170122"/>
                  <a:pt x="7146925" y="6170122"/>
                </a:cubicBezTo>
                <a:cubicBezTo>
                  <a:pt x="7245715" y="6170122"/>
                  <a:pt x="7377435" y="6236657"/>
                  <a:pt x="7509156" y="6303191"/>
                </a:cubicBezTo>
                <a:cubicBezTo>
                  <a:pt x="7542086" y="6336459"/>
                  <a:pt x="8036037" y="6735667"/>
                  <a:pt x="8036037" y="673566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73447-64A0-0808-33BB-41ADF1207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728663"/>
            <a:ext cx="5015638" cy="2795737"/>
          </a:xfrm>
        </p:spPr>
        <p:txBody>
          <a:bodyPr>
            <a:normAutofit/>
          </a:bodyPr>
          <a:lstStyle/>
          <a:p>
            <a:r>
              <a:rPr lang="en-US" dirty="0"/>
              <a:t>Static Website Hosting on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AACD9-F292-CCA3-9706-975C72C81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9"/>
            <a:ext cx="5015638" cy="193857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Serverless Framework for Python Data Analysis and Visualization, using Flask API</a:t>
            </a:r>
          </a:p>
          <a:p>
            <a:pPr>
              <a:lnSpc>
                <a:spcPct val="110000"/>
              </a:lnSpc>
            </a:pPr>
            <a:endParaRPr lang="en-US" sz="20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Cole Bromfield, Mamadou Ndiong, Dennis Reyes</a:t>
            </a:r>
          </a:p>
        </p:txBody>
      </p:sp>
    </p:spTree>
    <p:extLst>
      <p:ext uri="{BB962C8B-B14F-4D97-AF65-F5344CB8AC3E}">
        <p14:creationId xmlns:p14="http://schemas.microsoft.com/office/powerpoint/2010/main" val="145073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C3CD-6456-C9FD-66D2-E5BC9CF1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Demo</a:t>
            </a:r>
          </a:p>
        </p:txBody>
      </p:sp>
    </p:spTree>
    <p:extLst>
      <p:ext uri="{BB962C8B-B14F-4D97-AF65-F5344CB8AC3E}">
        <p14:creationId xmlns:p14="http://schemas.microsoft.com/office/powerpoint/2010/main" val="3030580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3ADE01-0FB2-CB95-FA8F-7E2CB2A92869}"/>
              </a:ext>
            </a:extLst>
          </p:cNvPr>
          <p:cNvSpPr/>
          <p:nvPr/>
        </p:nvSpPr>
        <p:spPr>
          <a:xfrm>
            <a:off x="0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643E14-33DE-D4A6-8DD6-896F83231DB6}"/>
              </a:ext>
            </a:extLst>
          </p:cNvPr>
          <p:cNvSpPr/>
          <p:nvPr/>
        </p:nvSpPr>
        <p:spPr>
          <a:xfrm>
            <a:off x="10794014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4A55FA00-E784-8107-AD15-EDFAF040B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628" y="0"/>
            <a:ext cx="9467065" cy="685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7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F6942-B347-030E-47E1-FB9D4AFC5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CCEA9-6DB6-C09D-0AEE-F2AD0139B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Initial HTTP request take a little longer than normal because of AWS Lambda cold start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Scalable as more HTTP requests come in, Lambda is able to scale out.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Baseline: static website on traditional server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With AWS serverless framework, dynamic scaling allows for improved response time, reduced cost compared to baseline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Comparison: test our framework against same interface on traditional server, with high request volume—compare response times</a:t>
            </a:r>
          </a:p>
        </p:txBody>
      </p:sp>
    </p:spTree>
    <p:extLst>
      <p:ext uri="{BB962C8B-B14F-4D97-AF65-F5344CB8AC3E}">
        <p14:creationId xmlns:p14="http://schemas.microsoft.com/office/powerpoint/2010/main" val="4111924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469779E-AE35-0570-33CC-6299A2890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433" y="0"/>
            <a:ext cx="7179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59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297A68C-89F7-B1DF-5BF0-78C0806B1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66" y="0"/>
            <a:ext cx="7195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64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D1FD1-4AF9-FBC8-CBD4-9ABE2D119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C0954-BD74-D661-2FF4-7DFA1534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limited to specific lookups from three of the many Lahman datasets</a:t>
            </a:r>
          </a:p>
          <a:p>
            <a:r>
              <a:rPr lang="en-US" dirty="0"/>
              <a:t>Datasets are in static files and do not automatically update—to include data for 2024 season and beyond, files must be manually replaced</a:t>
            </a:r>
          </a:p>
          <a:p>
            <a:r>
              <a:rPr lang="en-US" dirty="0"/>
              <a:t>Data from prior to 1900 is unreliable and incomplete</a:t>
            </a:r>
          </a:p>
        </p:txBody>
      </p:sp>
    </p:spTree>
    <p:extLst>
      <p:ext uri="{BB962C8B-B14F-4D97-AF65-F5344CB8AC3E}">
        <p14:creationId xmlns:p14="http://schemas.microsoft.com/office/powerpoint/2010/main" val="2138102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E2A02-F9AB-31F7-AB81-D9441617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1AA55-76E5-81B1-3354-DF6268069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Lahman datasets are updated yearly—framework can be modified to pull datasets directly from source, updating automatically</a:t>
            </a:r>
          </a:p>
          <a:p>
            <a:r>
              <a:rPr lang="en-US" dirty="0"/>
              <a:t>Expand functionality—additional functions providing further analysis and/or drawing from other (currently unused) Lahman MLB datasets</a:t>
            </a:r>
          </a:p>
          <a:p>
            <a:r>
              <a:rPr lang="en-US" dirty="0"/>
              <a:t>Further visualization functionality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Apply authorization and authentication for requests for backend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55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BB3780B-63EB-450D-A804-D6AA12F9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847A5-A329-48CD-B3A7-3892FF6DA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A35D21-032E-FFFB-D0A9-789E76CE4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Dataset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090D-8D56-CBF6-1F5C-575AC031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41600"/>
            <a:ext cx="4991962" cy="3216273"/>
          </a:xfrm>
        </p:spPr>
        <p:txBody>
          <a:bodyPr>
            <a:normAutofit/>
          </a:bodyPr>
          <a:lstStyle/>
          <a:p>
            <a:r>
              <a:rPr lang="en-US" dirty="0"/>
              <a:t>Multiple datasets containing pitching and hitting statistics, player and manager information, and more</a:t>
            </a:r>
          </a:p>
          <a:p>
            <a:r>
              <a:rPr lang="en-US" dirty="0"/>
              <a:t>Covers entirety of MLB history, from 1871 to present day (over 150 years worth of data)</a:t>
            </a:r>
          </a:p>
          <a:p>
            <a:r>
              <a:rPr lang="en-US" dirty="0"/>
              <a:t>Available in CSV format, SQL, R, and more</a:t>
            </a:r>
          </a:p>
        </p:txBody>
      </p:sp>
      <p:pic>
        <p:nvPicPr>
          <p:cNvPr id="5" name="Picture 4" descr="A baseball player standing in a stadium&#10;&#10;Description automatically generated">
            <a:extLst>
              <a:ext uri="{FF2B5EF4-FFF2-40B4-BE49-F238E27FC236}">
                <a16:creationId xmlns:a16="http://schemas.microsoft.com/office/drawing/2014/main" id="{0EA2E061-8436-3361-2959-AEE8D7C00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103" t="546" r="13175" b="-545"/>
          <a:stretch/>
        </p:blipFill>
        <p:spPr>
          <a:xfrm>
            <a:off x="6257657" y="566767"/>
            <a:ext cx="5361537" cy="5404109"/>
          </a:xfrm>
          <a:custGeom>
            <a:avLst/>
            <a:gdLst/>
            <a:ahLst/>
            <a:cxnLst/>
            <a:rect l="l" t="t" r="r" b="b"/>
            <a:pathLst>
              <a:path w="5361537" h="5404109">
                <a:moveTo>
                  <a:pt x="2870828" y="1041"/>
                </a:moveTo>
                <a:cubicBezTo>
                  <a:pt x="3203581" y="14830"/>
                  <a:pt x="3513736" y="163111"/>
                  <a:pt x="3800184" y="290250"/>
                </a:cubicBezTo>
                <a:cubicBezTo>
                  <a:pt x="4171154" y="479730"/>
                  <a:pt x="4508586" y="661721"/>
                  <a:pt x="4702438" y="1026076"/>
                </a:cubicBezTo>
                <a:lnTo>
                  <a:pt x="4959549" y="1326248"/>
                </a:lnTo>
                <a:cubicBezTo>
                  <a:pt x="5129003" y="1601579"/>
                  <a:pt x="5186377" y="1874538"/>
                  <a:pt x="5266423" y="2173276"/>
                </a:cubicBezTo>
                <a:cubicBezTo>
                  <a:pt x="5322579" y="2382854"/>
                  <a:pt x="5370498" y="2561686"/>
                  <a:pt x="5358128" y="2694064"/>
                </a:cubicBezTo>
                <a:cubicBezTo>
                  <a:pt x="5387135" y="3102588"/>
                  <a:pt x="5225012" y="3513996"/>
                  <a:pt x="5101614" y="3771685"/>
                </a:cubicBezTo>
                <a:cubicBezTo>
                  <a:pt x="4997551" y="4040670"/>
                  <a:pt x="4756585" y="4494622"/>
                  <a:pt x="4442699" y="4781934"/>
                </a:cubicBezTo>
                <a:cubicBezTo>
                  <a:pt x="4128813" y="5069245"/>
                  <a:pt x="3867535" y="5122778"/>
                  <a:pt x="3526897" y="5225036"/>
                </a:cubicBezTo>
                <a:cubicBezTo>
                  <a:pt x="3186396" y="5327806"/>
                  <a:pt x="2777866" y="5432329"/>
                  <a:pt x="2398771" y="5397154"/>
                </a:cubicBezTo>
                <a:cubicBezTo>
                  <a:pt x="2019540" y="5361468"/>
                  <a:pt x="1637694" y="5196321"/>
                  <a:pt x="1251137" y="5011566"/>
                </a:cubicBezTo>
                <a:cubicBezTo>
                  <a:pt x="928921" y="4825498"/>
                  <a:pt x="428548" y="4335676"/>
                  <a:pt x="348364" y="4036426"/>
                </a:cubicBezTo>
                <a:cubicBezTo>
                  <a:pt x="268180" y="3737176"/>
                  <a:pt x="-82248" y="2964977"/>
                  <a:pt x="17820" y="2441683"/>
                </a:cubicBezTo>
                <a:cubicBezTo>
                  <a:pt x="117889" y="1918389"/>
                  <a:pt x="122569" y="1757316"/>
                  <a:pt x="362894" y="1276624"/>
                </a:cubicBezTo>
                <a:cubicBezTo>
                  <a:pt x="659155" y="828176"/>
                  <a:pt x="1338551" y="373177"/>
                  <a:pt x="1764257" y="227256"/>
                </a:cubicBezTo>
                <a:cubicBezTo>
                  <a:pt x="2005919" y="114722"/>
                  <a:pt x="2440806" y="61902"/>
                  <a:pt x="2530583" y="37846"/>
                </a:cubicBezTo>
                <a:cubicBezTo>
                  <a:pt x="2646482" y="6791"/>
                  <a:pt x="2759910" y="-3556"/>
                  <a:pt x="2870828" y="1041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BDD992-3EA4-788C-7948-FBC91DB10C52}"/>
              </a:ext>
            </a:extLst>
          </p:cNvPr>
          <p:cNvSpPr txBox="1"/>
          <p:nvPr/>
        </p:nvSpPr>
        <p:spPr>
          <a:xfrm>
            <a:off x="9585196" y="6657945"/>
            <a:ext cx="260680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en.m.wikipedia.org/wiki/Babe_Rut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375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04A63C-988E-4CDA-93A4-2FE95EAD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F244BA-9ADF-4F8B-8A82-0BCFD736C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5DEBFDB2-9F80-3C59-D9AC-CBDBAE71D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2" b="-1"/>
          <a:stretch/>
        </p:blipFill>
        <p:spPr>
          <a:xfrm>
            <a:off x="20" y="10"/>
            <a:ext cx="11717872" cy="6857990"/>
          </a:xfrm>
          <a:custGeom>
            <a:avLst/>
            <a:gdLst/>
            <a:ahLst/>
            <a:cxnLst/>
            <a:rect l="l" t="t" r="r" b="b"/>
            <a:pathLst>
              <a:path w="11717892" h="6858000">
                <a:moveTo>
                  <a:pt x="0" y="0"/>
                </a:moveTo>
                <a:lnTo>
                  <a:pt x="11717590" y="0"/>
                </a:lnTo>
                <a:lnTo>
                  <a:pt x="11717892" y="23369"/>
                </a:lnTo>
                <a:cubicBezTo>
                  <a:pt x="11712891" y="1065174"/>
                  <a:pt x="11552855" y="2043809"/>
                  <a:pt x="11552855" y="2300500"/>
                </a:cubicBezTo>
                <a:cubicBezTo>
                  <a:pt x="11552855" y="4075154"/>
                  <a:pt x="10591842" y="4734311"/>
                  <a:pt x="10136625" y="5444173"/>
                </a:cubicBezTo>
                <a:cubicBezTo>
                  <a:pt x="9984886" y="5786428"/>
                  <a:pt x="9555750" y="6221377"/>
                  <a:pt x="9041261" y="6647413"/>
                </a:cubicBezTo>
                <a:lnTo>
                  <a:pt x="87793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CE01B79-04E0-42C8-9E4B-CA4E551FF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>
            <a:off x="9939651" y="5331698"/>
            <a:ext cx="2117174" cy="588806"/>
            <a:chOff x="4549904" y="5078157"/>
            <a:chExt cx="3023338" cy="840818"/>
          </a:xfrm>
        </p:grpSpPr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9FAE9CFE-04E4-41FF-9CD6-503ACF8CCD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07086A81-DE9F-4760-9BD1-978134626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AFE935F5-03F4-4B67-B2F8-C1D265EE3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706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F4C39-1F42-D6EB-5212-C209EB89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CB2E4-F7FC-5075-7B1A-C8318416E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Anyone with moderate programming skills in Python, SQL, or R can easily take advantage of the vast array of knowledge available in these datasets</a:t>
            </a:r>
          </a:p>
          <a:p>
            <a:r>
              <a:rPr lang="en-US" dirty="0"/>
              <a:t>Challenging for those without programming skills—with thousands of entries, manual retrieval is complex and time-consuming</a:t>
            </a:r>
          </a:p>
        </p:txBody>
      </p:sp>
    </p:spTree>
    <p:extLst>
      <p:ext uri="{BB962C8B-B14F-4D97-AF65-F5344CB8AC3E}">
        <p14:creationId xmlns:p14="http://schemas.microsoft.com/office/powerpoint/2010/main" val="361367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EE07-250A-6D94-643E-B4C113A36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944129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04AC1-2990-4BF5-26E9-D7C843E7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996" y="1563329"/>
            <a:ext cx="10728326" cy="1919076"/>
          </a:xfrm>
        </p:spPr>
        <p:txBody>
          <a:bodyPr/>
          <a:lstStyle/>
          <a:p>
            <a:r>
              <a:rPr lang="en-US" dirty="0"/>
              <a:t>A static website allowing users to easily query and view player and team statistics and visualizations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267A1F-E3B7-2526-23B2-D411AC8A6750}"/>
              </a:ext>
            </a:extLst>
          </p:cNvPr>
          <p:cNvSpPr txBox="1">
            <a:spLocks/>
          </p:cNvSpPr>
          <p:nvPr/>
        </p:nvSpPr>
        <p:spPr>
          <a:xfrm>
            <a:off x="720000" y="2690336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6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Functionality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6C1AC0-32C0-7668-42E3-744582994B86}"/>
              </a:ext>
            </a:extLst>
          </p:cNvPr>
          <p:cNvSpPr txBox="1">
            <a:spLocks/>
          </p:cNvSpPr>
          <p:nvPr/>
        </p:nvSpPr>
        <p:spPr>
          <a:xfrm>
            <a:off x="720000" y="4167664"/>
            <a:ext cx="10728325" cy="1601311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800" kern="1200" spc="20" baseline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0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8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Generate leaders in a given pitching or batting statistic for a given year or period</a:t>
            </a:r>
          </a:p>
          <a:p>
            <a:r>
              <a:rPr lang="en-US"/>
              <a:t>Visualize the top </a:t>
            </a:r>
            <a:r>
              <a:rPr lang="en-US" i="1"/>
              <a:t>n</a:t>
            </a:r>
            <a:r>
              <a:rPr lang="en-US"/>
              <a:t> players in a given pitching or batting statistic for a given year or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7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13E07-AE2C-1182-076A-F1A336105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F530-00C5-E0F6-1F7D-47356C0B5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Functionalities such as Lambda and API gateway simplify development process</a:t>
            </a:r>
          </a:p>
          <a:p>
            <a:r>
              <a:rPr lang="en-US" dirty="0"/>
              <a:t>No need for user to run any code, download files, or set up environment—user-friendly interface accessible via link</a:t>
            </a:r>
          </a:p>
          <a:p>
            <a:r>
              <a:rPr lang="en-US" dirty="0"/>
              <a:t>Pay-as-you-go pricing: reduce costs of hosting and computing power</a:t>
            </a:r>
          </a:p>
          <a:p>
            <a:r>
              <a:rPr lang="en-US" dirty="0"/>
              <a:t>Dynamic scaling with lambda functions</a:t>
            </a:r>
          </a:p>
        </p:txBody>
      </p:sp>
    </p:spTree>
    <p:extLst>
      <p:ext uri="{BB962C8B-B14F-4D97-AF65-F5344CB8AC3E}">
        <p14:creationId xmlns:p14="http://schemas.microsoft.com/office/powerpoint/2010/main" val="380332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59C00-8600-685C-1184-3355D0BC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Backend Tools</a:t>
            </a: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4049BCF-CF4E-492D-E6C1-7B0F1BDB3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7911"/>
          <a:stretch/>
        </p:blipFill>
        <p:spPr>
          <a:xfrm>
            <a:off x="1" y="2"/>
            <a:ext cx="3723096" cy="3240701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8" name="Picture 7" descr="A blue and yellow snake logo&#10;&#10;Description automatically generated">
            <a:extLst>
              <a:ext uri="{FF2B5EF4-FFF2-40B4-BE49-F238E27FC236}">
                <a16:creationId xmlns:a16="http://schemas.microsoft.com/office/drawing/2014/main" id="{1B34EDA3-C6B7-AFE1-A768-5B34B7B38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951" r="1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58D2A-FEF2-FFF2-3B6A-6DA1B9381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Packages used: Pandas, NumPy, Flask</a:t>
            </a:r>
          </a:p>
          <a:p>
            <a:r>
              <a:rPr lang="en-US" dirty="0"/>
              <a:t>Python functions read Lahman datasets from .csv files</a:t>
            </a:r>
          </a:p>
          <a:p>
            <a:pPr lvl="1"/>
            <a:r>
              <a:rPr lang="en-US" dirty="0"/>
              <a:t>Visualization functions return JSON object with necessary information for visualization</a:t>
            </a:r>
          </a:p>
          <a:p>
            <a:r>
              <a:rPr lang="en-US" dirty="0">
                <a:ea typeface="+mn-lt"/>
                <a:cs typeface="+mn-lt"/>
              </a:rPr>
              <a:t>Interaction between a React frontend and a Flask API backend via REST API requests and responses.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3BED1C-98C4-B4F3-A8EA-274D25686CD0}"/>
              </a:ext>
            </a:extLst>
          </p:cNvPr>
          <p:cNvSpPr txBox="1"/>
          <p:nvPr/>
        </p:nvSpPr>
        <p:spPr>
          <a:xfrm>
            <a:off x="9585197" y="6657945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www.marinedatascience.co/software/index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471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DD386-B7F8-D49A-4A9F-0B05D4926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AWS Tools</a:t>
            </a:r>
          </a:p>
        </p:txBody>
      </p:sp>
      <p:pic>
        <p:nvPicPr>
          <p:cNvPr id="8" name="Picture 7" descr="A logo on a blue background&#10;&#10;Description automatically generated">
            <a:extLst>
              <a:ext uri="{FF2B5EF4-FFF2-40B4-BE49-F238E27FC236}">
                <a16:creationId xmlns:a16="http://schemas.microsoft.com/office/drawing/2014/main" id="{4F042D42-24D4-B622-B5F8-B5BFB8583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569" r="-3" b="414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11" name="Picture 10" descr="A logo of a company&#10;&#10;Description automatically generated">
            <a:extLst>
              <a:ext uri="{FF2B5EF4-FFF2-40B4-BE49-F238E27FC236}">
                <a16:creationId xmlns:a16="http://schemas.microsoft.com/office/drawing/2014/main" id="{9F684BF7-4039-D739-7557-48A4DBC9A4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1441" r="22137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1EC4C-C45B-6FFD-EB16-982A57B75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API Gateway for REST API requests</a:t>
            </a:r>
          </a:p>
          <a:p>
            <a:r>
              <a:rPr lang="en-US"/>
              <a:t>Serverless Framework (integrated with React and Flask)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Lambda functions for backend handling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S3 for static website hosting</a:t>
            </a:r>
          </a:p>
          <a:p>
            <a:r>
              <a:rPr lang="en-US" dirty="0"/>
              <a:t>CloudFormation</a:t>
            </a:r>
            <a:r>
              <a:rPr lang="en-US"/>
              <a:t> for CI/CD pipeline for deployment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8E34E5-B9E9-C9CF-F1AD-651F9DC4F502}"/>
              </a:ext>
            </a:extLst>
          </p:cNvPr>
          <p:cNvSpPr txBox="1"/>
          <p:nvPr/>
        </p:nvSpPr>
        <p:spPr>
          <a:xfrm>
            <a:off x="9565960" y="6657945"/>
            <a:ext cx="262604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blai.blog/2020/02/ubuntu-aws-rolling-kernel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956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9DAF2-D344-03D2-AB13-BCE0D797B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Frontend Tools</a:t>
            </a:r>
          </a:p>
        </p:txBody>
      </p:sp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DB7F5E64-49CE-5E09-D986-9F46614A5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507" t="4949" r="-9507" b="452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5" name="Picture 4" descr="A yellow and black logo&#10;&#10;Description automatically generated">
            <a:extLst>
              <a:ext uri="{FF2B5EF4-FFF2-40B4-BE49-F238E27FC236}">
                <a16:creationId xmlns:a16="http://schemas.microsoft.com/office/drawing/2014/main" id="{8EB35997-6E67-89FA-EDF9-F45BC5909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6952" r="-7" b="-7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E480D-41E4-ECDB-6EA1-607157F84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Webpage developed in JavaScript with React</a:t>
            </a:r>
          </a:p>
          <a:p>
            <a:r>
              <a:rPr lang="en-US"/>
              <a:t>React components to build out visualization tool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/>
              <a:t>Vite for application build for frontend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3FD0E7-7769-B20E-58AC-70A654F679BD}"/>
              </a:ext>
            </a:extLst>
          </p:cNvPr>
          <p:cNvSpPr txBox="1"/>
          <p:nvPr/>
        </p:nvSpPr>
        <p:spPr>
          <a:xfrm>
            <a:off x="9585197" y="6870700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commons.wikimedia.org/wiki/File:JavaScript-logo.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E4CAC-9D12-A117-1658-051D225B45C0}"/>
              </a:ext>
            </a:extLst>
          </p:cNvPr>
          <p:cNvSpPr txBox="1"/>
          <p:nvPr/>
        </p:nvSpPr>
        <p:spPr>
          <a:xfrm>
            <a:off x="6946458" y="6870700"/>
            <a:ext cx="2626039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diegomariano.com/reac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896352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RegularSeedLeftStep">
      <a:dk1>
        <a:srgbClr val="000000"/>
      </a:dk1>
      <a:lt1>
        <a:srgbClr val="FFFFFF"/>
      </a:lt1>
      <a:dk2>
        <a:srgbClr val="1B252F"/>
      </a:dk2>
      <a:lt2>
        <a:srgbClr val="F1F3F0"/>
      </a:lt2>
      <a:accent1>
        <a:srgbClr val="AD43CD"/>
      </a:accent1>
      <a:accent2>
        <a:srgbClr val="6333BC"/>
      </a:accent2>
      <a:accent3>
        <a:srgbClr val="434BCD"/>
      </a:accent3>
      <a:accent4>
        <a:srgbClr val="3173BB"/>
      </a:accent4>
      <a:accent5>
        <a:srgbClr val="42BCCA"/>
      </a:accent5>
      <a:accent6>
        <a:srgbClr val="31BB90"/>
      </a:accent6>
      <a:hlink>
        <a:srgbClr val="4C9D34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557</Words>
  <Application>Microsoft Office PowerPoint</Application>
  <PresentationFormat>Widescreen</PresentationFormat>
  <Paragraphs>65</Paragraphs>
  <Slides>16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Arial</vt:lpstr>
      <vt:lpstr>Avenir Next LT Pro</vt:lpstr>
      <vt:lpstr>Rockwell Nova Light</vt:lpstr>
      <vt:lpstr>The Hand Extrablack</vt:lpstr>
      <vt:lpstr>BlobVTI</vt:lpstr>
      <vt:lpstr>Static Website Hosting on AWS</vt:lpstr>
      <vt:lpstr>Dataset Background</vt:lpstr>
      <vt:lpstr>PowerPoint Presentation</vt:lpstr>
      <vt:lpstr>Problem</vt:lpstr>
      <vt:lpstr>Solution</vt:lpstr>
      <vt:lpstr>Why AWS?</vt:lpstr>
      <vt:lpstr>Backend Tools</vt:lpstr>
      <vt:lpstr>AWS Tools</vt:lpstr>
      <vt:lpstr>Frontend Tools</vt:lpstr>
      <vt:lpstr>Implementation Demo</vt:lpstr>
      <vt:lpstr>PowerPoint Presentation</vt:lpstr>
      <vt:lpstr>Performance Metrics</vt:lpstr>
      <vt:lpstr>PowerPoint Presentation</vt:lpstr>
      <vt:lpstr>PowerPoint Presentation</vt:lpstr>
      <vt:lpstr>Limitations</vt:lpstr>
      <vt:lpstr>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Cole Bromfield</dc:creator>
  <cp:lastModifiedBy>Cole Bromfield</cp:lastModifiedBy>
  <cp:revision>56</cp:revision>
  <dcterms:created xsi:type="dcterms:W3CDTF">2024-11-15T14:30:00Z</dcterms:created>
  <dcterms:modified xsi:type="dcterms:W3CDTF">2024-11-26T21:44:55Z</dcterms:modified>
</cp:coreProperties>
</file>

<file path=docProps/thumbnail.jpeg>
</file>